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XsBwmuYRK0mx4RJWj21jewK8j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8dd09edc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8dd09edc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8dd09edc5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8dd09edc5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8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 citation">
  <p:cSld name="Carte nom cita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rai ou faux">
  <p:cSld name="Vrai ou faux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7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7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7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7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154955" y="904876"/>
            <a:ext cx="8825658" cy="387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br>
              <a:rPr lang="fr-FR">
                <a:latin typeface="Arial"/>
                <a:ea typeface="Arial"/>
                <a:cs typeface="Arial"/>
                <a:sym typeface="Arial"/>
              </a:rPr>
            </a:br>
            <a:br>
              <a:rPr lang="fr-FR">
                <a:latin typeface="Arial"/>
                <a:ea typeface="Arial"/>
                <a:cs typeface="Arial"/>
                <a:sym typeface="Arial"/>
              </a:rPr>
            </a:br>
            <a:br>
              <a:rPr lang="fr-FR">
                <a:latin typeface="Arial"/>
                <a:ea typeface="Arial"/>
                <a:cs typeface="Arial"/>
                <a:sym typeface="Arial"/>
              </a:rPr>
            </a:br>
            <a:br>
              <a:rPr lang="fr-FR">
                <a:latin typeface="Arial"/>
                <a:ea typeface="Arial"/>
                <a:cs typeface="Arial"/>
                <a:sym typeface="Arial"/>
              </a:rPr>
            </a:br>
            <a:br>
              <a:rPr lang="fr-FR">
                <a:latin typeface="Arial"/>
                <a:ea typeface="Arial"/>
                <a:cs typeface="Arial"/>
                <a:sym typeface="Arial"/>
              </a:rPr>
            </a:br>
            <a:r>
              <a:rPr lang="fr-FR" sz="9800">
                <a:latin typeface="Arial"/>
                <a:ea typeface="Arial"/>
                <a:cs typeface="Arial"/>
                <a:sym typeface="Arial"/>
              </a:rPr>
              <a:t>Enseignement Spécialisé</a:t>
            </a:r>
            <a:br>
              <a:rPr lang="fr-FR" sz="5400">
                <a:latin typeface="Arial"/>
                <a:ea typeface="Arial"/>
                <a:cs typeface="Arial"/>
                <a:sym typeface="Arial"/>
              </a:rPr>
            </a:br>
            <a:br>
              <a:rPr lang="fr-FR" sz="5400">
                <a:latin typeface="Arial"/>
                <a:ea typeface="Arial"/>
                <a:cs typeface="Arial"/>
                <a:sym typeface="Arial"/>
              </a:rPr>
            </a:b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fr-FR" sz="5900"/>
              <a:t>Poste R.A</a:t>
            </a:r>
            <a:r>
              <a:rPr lang="fr-FR" sz="3600"/>
              <a:t>.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fr-FR" sz="3600"/>
              <a:t> </a:t>
            </a:r>
            <a:r>
              <a:rPr lang="fr-FR" sz="4300"/>
              <a:t>(Regroupement d’Adaptation)</a:t>
            </a:r>
            <a:endParaRPr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8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fr-FR" sz="4800"/>
              <a:t>Céline JADAUD</a:t>
            </a:r>
            <a:endParaRPr/>
          </a:p>
        </p:txBody>
      </p:sp>
      <p:sp>
        <p:nvSpPr>
          <p:cNvPr id="150" name="Google Shape;150;p2"/>
          <p:cNvSpPr txBox="1">
            <a:spLocks noGrp="1"/>
          </p:cNvSpPr>
          <p:nvPr>
            <p:ph type="body" idx="1"/>
          </p:nvPr>
        </p:nvSpPr>
        <p:spPr>
          <a:xfrm>
            <a:off x="677325" y="1675900"/>
            <a:ext cx="9971400" cy="1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fr-FR" sz="2400"/>
              <a:t>enseignante RA à l’île d’Yeu  - école Notre Dame (1 an)</a:t>
            </a:r>
            <a:endParaRPr sz="2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fr-FR" sz="2400"/>
              <a:t>enseignante GS-CP  à Grosbreuil - école St Louis (17 ans)</a:t>
            </a:r>
            <a:endParaRPr sz="2400"/>
          </a:p>
          <a:p>
            <a:pPr marL="342900" lvl="0" indent="-373380" algn="l" rtl="0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fr-FR" sz="2400"/>
              <a:t>enseignante  RA la Roche/Yon secteur sud </a:t>
            </a:r>
            <a:endParaRPr sz="24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83"/>
              <a:t>(en remplacement de Louis-Marie Graton)</a:t>
            </a:r>
            <a:endParaRPr sz="1883"/>
          </a:p>
        </p:txBody>
      </p:sp>
      <p:pic>
        <p:nvPicPr>
          <p:cNvPr id="151" name="Google Shape;151;p2"/>
          <p:cNvPicPr preferRelativeResize="0"/>
          <p:nvPr/>
        </p:nvPicPr>
        <p:blipFill rotWithShape="1">
          <a:blip r:embed="rId3">
            <a:alphaModFix/>
          </a:blip>
          <a:srcRect r="2647"/>
          <a:stretch/>
        </p:blipFill>
        <p:spPr>
          <a:xfrm>
            <a:off x="1384050" y="3515824"/>
            <a:ext cx="1977975" cy="27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 txBox="1"/>
          <p:nvPr/>
        </p:nvSpPr>
        <p:spPr>
          <a:xfrm>
            <a:off x="3978200" y="4286250"/>
            <a:ext cx="7612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★"/>
            </a:pPr>
            <a:r>
              <a:rPr lang="fr-FR" sz="1900" i="1">
                <a:latin typeface="Trebuchet MS"/>
                <a:ea typeface="Trebuchet MS"/>
                <a:cs typeface="Trebuchet MS"/>
                <a:sym typeface="Trebuchet MS"/>
              </a:rPr>
              <a:t>formation continue 2021-2022</a:t>
            </a:r>
            <a:endParaRPr sz="1900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★"/>
            </a:pPr>
            <a:r>
              <a:rPr lang="fr-FR" sz="1900" i="1">
                <a:latin typeface="Trebuchet MS"/>
                <a:ea typeface="Trebuchet MS"/>
                <a:cs typeface="Trebuchet MS"/>
                <a:sym typeface="Trebuchet MS"/>
              </a:rPr>
              <a:t>formation diplômante en alternance prévue en 2022-2023</a:t>
            </a:r>
            <a:endParaRPr sz="19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fr-FR" sz="4800" dirty="0"/>
              <a:t>Le réseau d’écoles</a:t>
            </a:r>
            <a:endParaRPr dirty="0"/>
          </a:p>
        </p:txBody>
      </p:sp>
      <p:sp>
        <p:nvSpPr>
          <p:cNvPr id="158" name="Google Shape;158;p3"/>
          <p:cNvSpPr txBox="1">
            <a:spLocks noGrp="1"/>
          </p:cNvSpPr>
          <p:nvPr>
            <p:ph type="body" idx="1"/>
          </p:nvPr>
        </p:nvSpPr>
        <p:spPr>
          <a:xfrm>
            <a:off x="677334" y="1502231"/>
            <a:ext cx="9828935" cy="222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fr-FR" sz="8000" dirty="0">
                <a:highlight>
                  <a:srgbClr val="B3E2F6"/>
                </a:highlight>
              </a:rPr>
              <a:t>1</a:t>
            </a:r>
            <a:r>
              <a:rPr lang="fr-FR" sz="8000" baseline="30000" dirty="0">
                <a:highlight>
                  <a:srgbClr val="B3E2F6"/>
                </a:highlight>
              </a:rPr>
              <a:t>er</a:t>
            </a:r>
            <a:r>
              <a:rPr lang="fr-FR" sz="8000" dirty="0">
                <a:highlight>
                  <a:srgbClr val="B3E2F6"/>
                </a:highlight>
              </a:rPr>
              <a:t> semestre</a:t>
            </a:r>
            <a:r>
              <a:rPr lang="fr-FR" sz="8000" dirty="0"/>
              <a:t> :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133333"/>
              <a:buNone/>
            </a:pPr>
            <a:endParaRPr sz="48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0487"/>
              <a:buChar char="►"/>
            </a:pPr>
            <a:r>
              <a:rPr lang="fr-FR" sz="8200" b="1" dirty="0"/>
              <a:t>Le Bourg s/la Roche</a:t>
            </a:r>
            <a:r>
              <a:rPr lang="fr-FR" sz="6200" dirty="0"/>
              <a:t> -  </a:t>
            </a:r>
            <a:r>
              <a:rPr lang="fr-FR" sz="7400" i="1" dirty="0"/>
              <a:t>Notre Dame</a:t>
            </a:r>
            <a:r>
              <a:rPr lang="fr-FR" sz="6600" dirty="0"/>
              <a:t>                          lundi matin / jeudi après-midi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0487"/>
              <a:buChar char="►"/>
            </a:pPr>
            <a:r>
              <a:rPr lang="fr-FR" sz="8200" b="1" dirty="0"/>
              <a:t>Thorigny/Fougeré</a:t>
            </a:r>
            <a:r>
              <a:rPr lang="fr-FR" sz="8600" dirty="0"/>
              <a:t> - </a:t>
            </a:r>
            <a:r>
              <a:rPr lang="fr-FR" sz="6600" dirty="0"/>
              <a:t> </a:t>
            </a:r>
            <a:r>
              <a:rPr lang="fr-FR" sz="7400" dirty="0"/>
              <a:t>J</a:t>
            </a:r>
            <a:r>
              <a:rPr lang="fr-FR" sz="7400" i="1" dirty="0"/>
              <a:t>eanne d’Arc</a:t>
            </a:r>
            <a:r>
              <a:rPr lang="fr-FR" sz="7400" dirty="0"/>
              <a:t>/ </a:t>
            </a:r>
            <a:r>
              <a:rPr lang="fr-FR" sz="7400" i="1" dirty="0"/>
              <a:t>St Joseph</a:t>
            </a:r>
            <a:r>
              <a:rPr lang="fr-FR" sz="6600" dirty="0"/>
              <a:t>        mardi après-midi / vendredi matin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0487"/>
              <a:buChar char="►"/>
            </a:pPr>
            <a:r>
              <a:rPr lang="fr-FR" sz="8200" b="1" dirty="0"/>
              <a:t>La Chaize-le-Vicomte</a:t>
            </a:r>
            <a:r>
              <a:rPr lang="fr-FR" sz="8200" dirty="0"/>
              <a:t> </a:t>
            </a:r>
            <a:r>
              <a:rPr lang="fr-FR" sz="8600" dirty="0"/>
              <a:t>- </a:t>
            </a:r>
            <a:r>
              <a:rPr lang="fr-FR" sz="7400" i="1" dirty="0"/>
              <a:t>St Joseph</a:t>
            </a:r>
            <a:r>
              <a:rPr lang="fr-FR" sz="6600" dirty="0"/>
              <a:t>                           mardi matin/vendredi après-midi</a:t>
            </a:r>
            <a:endParaRPr sz="22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0487"/>
              <a:buChar char="►"/>
            </a:pPr>
            <a:r>
              <a:rPr lang="fr-FR" sz="8200" b="1" dirty="0"/>
              <a:t>St Florent des Bois</a:t>
            </a:r>
            <a:r>
              <a:rPr lang="fr-FR" sz="6600" dirty="0"/>
              <a:t> - </a:t>
            </a:r>
            <a:r>
              <a:rPr lang="fr-FR" sz="7400" i="1" dirty="0"/>
              <a:t>Notre Dame  </a:t>
            </a:r>
            <a:r>
              <a:rPr lang="fr-FR" sz="6600" dirty="0"/>
              <a:t>                           lundi après-midi / jeudi matin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72000"/>
              <a:buFont typeface="Noto Sans Symbols"/>
              <a:buNone/>
            </a:pPr>
            <a:r>
              <a:rPr lang="fr-FR" sz="8000" b="0" i="0" strike="noStrike" cap="none" dirty="0">
                <a:solidFill>
                  <a:srgbClr val="3F3F3F"/>
                </a:solidFill>
                <a:highlight>
                  <a:srgbClr val="B3E2F6"/>
                </a:highlight>
                <a:latin typeface="Trebuchet MS"/>
                <a:ea typeface="Trebuchet MS"/>
                <a:cs typeface="Trebuchet MS"/>
                <a:sym typeface="Trebuchet MS"/>
              </a:rPr>
              <a:t> 2nd semestre</a:t>
            </a:r>
            <a:r>
              <a:rPr lang="fr-FR" sz="7600" b="0" i="0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7200" b="0" i="0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0952"/>
              <a:buChar char="►"/>
            </a:pPr>
            <a:r>
              <a:rPr lang="fr-FR" sz="8400" b="1" dirty="0"/>
              <a:t>Nesmy </a:t>
            </a:r>
            <a:r>
              <a:rPr lang="fr-FR" sz="6400" dirty="0"/>
              <a:t> </a:t>
            </a:r>
            <a:r>
              <a:rPr lang="fr-FR" sz="7600" i="1" dirty="0"/>
              <a:t>St Charles</a:t>
            </a:r>
            <a:r>
              <a:rPr lang="fr-FR" sz="6400" dirty="0"/>
              <a:t>                                                          mardi matin / jeudi matin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4000"/>
              <a:buChar char="►"/>
            </a:pPr>
            <a:r>
              <a:rPr lang="fr-FR" sz="8000" b="1" dirty="0" err="1"/>
              <a:t>Chaillé</a:t>
            </a:r>
            <a:r>
              <a:rPr lang="fr-FR" sz="8000" b="1" dirty="0"/>
              <a:t>/Le Tablier</a:t>
            </a:r>
            <a:r>
              <a:rPr lang="fr-FR" sz="6400" dirty="0"/>
              <a:t> </a:t>
            </a:r>
            <a:r>
              <a:rPr lang="fr-FR" sz="7600" i="1" dirty="0"/>
              <a:t>St Sauveur/St Mélaine</a:t>
            </a:r>
            <a:r>
              <a:rPr lang="fr-FR" sz="6400" dirty="0"/>
              <a:t>                 mardi matin / vendredi matin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64000"/>
              <a:buChar char="►"/>
            </a:pPr>
            <a:r>
              <a:rPr lang="fr-FR" sz="8000" b="1" dirty="0"/>
              <a:t>St Florent des Bois</a:t>
            </a:r>
            <a:r>
              <a:rPr lang="fr-FR" sz="6400" dirty="0"/>
              <a:t>  </a:t>
            </a:r>
            <a:r>
              <a:rPr lang="fr-FR" sz="7600" i="1" dirty="0"/>
              <a:t>Notre Dame </a:t>
            </a:r>
            <a:r>
              <a:rPr lang="fr-FR" sz="6400" dirty="0"/>
              <a:t>                               lundi matin / jeudi après-midi</a:t>
            </a:r>
            <a:endParaRPr sz="7600" i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fr-FR" sz="6400" dirty="0"/>
              <a:t> </a:t>
            </a:r>
            <a:r>
              <a:rPr lang="fr-FR" sz="6400" i="1" dirty="0"/>
              <a:t>à définir en fonction des besoins</a:t>
            </a:r>
            <a:r>
              <a:rPr lang="fr-FR" i="1" dirty="0"/>
              <a:t> </a:t>
            </a:r>
            <a:endParaRPr i="1" dirty="0"/>
          </a:p>
        </p:txBody>
      </p:sp>
      <p:sp>
        <p:nvSpPr>
          <p:cNvPr id="159" name="Google Shape;159;p3"/>
          <p:cNvSpPr txBox="1"/>
          <p:nvPr/>
        </p:nvSpPr>
        <p:spPr>
          <a:xfrm>
            <a:off x="5857814" y="1453740"/>
            <a:ext cx="6067800" cy="446400"/>
          </a:xfrm>
          <a:prstGeom prst="rect">
            <a:avLst/>
          </a:prstGeom>
          <a:solidFill>
            <a:srgbClr val="A4C2F4"/>
          </a:solidFill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école de rattachement : Notre Dame - Le Bourg s/la Roche</a:t>
            </a:r>
            <a:endParaRPr sz="1700" i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8dd09edc5_0_1"/>
          <p:cNvSpPr txBox="1">
            <a:spLocks noGrp="1"/>
          </p:cNvSpPr>
          <p:nvPr>
            <p:ph type="title"/>
          </p:nvPr>
        </p:nvSpPr>
        <p:spPr>
          <a:xfrm>
            <a:off x="276275" y="418800"/>
            <a:ext cx="4391400" cy="131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700"/>
              <a:t>Les 3 missions</a:t>
            </a:r>
            <a:endParaRPr sz="4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700"/>
              <a:t>de l’enseignant spécialisé</a:t>
            </a:r>
            <a:endParaRPr sz="2700"/>
          </a:p>
        </p:txBody>
      </p:sp>
      <p:sp>
        <p:nvSpPr>
          <p:cNvPr id="165" name="Google Shape;165;ge8dd09edc5_0_1"/>
          <p:cNvSpPr/>
          <p:nvPr/>
        </p:nvSpPr>
        <p:spPr>
          <a:xfrm rot="-3280512">
            <a:off x="5213714" y="2548446"/>
            <a:ext cx="1764582" cy="1761093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ge8dd09edc5_0_1"/>
          <p:cNvGrpSpPr/>
          <p:nvPr/>
        </p:nvGrpSpPr>
        <p:grpSpPr>
          <a:xfrm>
            <a:off x="5579677" y="2026881"/>
            <a:ext cx="3944507" cy="4397686"/>
            <a:chOff x="4184863" y="1520198"/>
            <a:chExt cx="2958454" cy="3298347"/>
          </a:xfrm>
        </p:grpSpPr>
        <p:sp>
          <p:nvSpPr>
            <p:cNvPr id="167" name="Google Shape;167;ge8dd09edc5_0_1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ge8dd09edc5_0_1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7BF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ge8dd09edc5_0_1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PERSONNE RESSOURCE</a:t>
              </a:r>
              <a:endParaRPr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0" name="Google Shape;170;ge8dd09edc5_0_1"/>
          <p:cNvGrpSpPr/>
          <p:nvPr/>
        </p:nvGrpSpPr>
        <p:grpSpPr>
          <a:xfrm>
            <a:off x="3810213" y="-95107"/>
            <a:ext cx="4391326" cy="4297113"/>
            <a:chOff x="2857731" y="-71332"/>
            <a:chExt cx="3293577" cy="3222916"/>
          </a:xfrm>
        </p:grpSpPr>
        <p:sp>
          <p:nvSpPr>
            <p:cNvPr id="171" name="Google Shape;171;ge8dd09edc5_0_1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ge8dd09edc5_0_1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0D5DDF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e8dd09edc5_0_1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PREVENTION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4" name="Google Shape;174;ge8dd09edc5_0_1"/>
          <p:cNvGrpSpPr/>
          <p:nvPr/>
        </p:nvGrpSpPr>
        <p:grpSpPr>
          <a:xfrm>
            <a:off x="2613117" y="2246172"/>
            <a:ext cx="4565797" cy="4162934"/>
            <a:chOff x="1959887" y="1684671"/>
            <a:chExt cx="3424433" cy="3122279"/>
          </a:xfrm>
        </p:grpSpPr>
        <p:sp>
          <p:nvSpPr>
            <p:cNvPr id="175" name="Google Shape;175;ge8dd09edc5_0_1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A1C3FA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e8dd09edc5_0_1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944A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ge8dd09edc5_0_1"/>
            <p:cNvSpPr txBox="1"/>
            <p:nvPr/>
          </p:nvSpPr>
          <p:spPr>
            <a:xfrm rot="3725071" flipH="1">
              <a:off x="2842313" y="2903895"/>
              <a:ext cx="1667989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REMEDIATION</a:t>
              </a:r>
              <a:endParaRPr sz="2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8" name="Google Shape;178;ge8dd09edc5_0_1"/>
          <p:cNvSpPr txBox="1"/>
          <p:nvPr/>
        </p:nvSpPr>
        <p:spPr>
          <a:xfrm>
            <a:off x="7956350" y="370350"/>
            <a:ext cx="4116300" cy="11082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observation en classe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ateliers dans/hors de la classe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évaluations individuelles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ge8dd09edc5_0_1"/>
          <p:cNvSpPr txBox="1"/>
          <p:nvPr/>
        </p:nvSpPr>
        <p:spPr>
          <a:xfrm>
            <a:off x="8128125" y="4231800"/>
            <a:ext cx="3944400" cy="2646848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aide auprès des enseignants pour trouver des solutions aux problèmes pédagogiques rencontrés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355600"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analyse d’évaluations</a:t>
            </a:r>
          </a:p>
          <a:p>
            <a:pPr marL="457200" indent="-355600"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recherche et diffusion de documents pédagogiques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ge8dd09edc5_0_1"/>
          <p:cNvSpPr txBox="1"/>
          <p:nvPr/>
        </p:nvSpPr>
        <p:spPr>
          <a:xfrm>
            <a:off x="159925" y="4658100"/>
            <a:ext cx="4391400" cy="20319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trouver ce qui bloque dans l’apprentissage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trouver comment aider l’élève à dépasser sa difficulté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rebuchet MS"/>
              <a:buChar char="❏"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orienter vers des partenaires extérieurs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4436439" cy="7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Qui est concerné ?</a:t>
            </a:r>
            <a:endParaRPr/>
          </a:p>
        </p:txBody>
      </p:sp>
      <p:grpSp>
        <p:nvGrpSpPr>
          <p:cNvPr id="186" name="Google Shape;186;p4"/>
          <p:cNvGrpSpPr/>
          <p:nvPr/>
        </p:nvGrpSpPr>
        <p:grpSpPr>
          <a:xfrm>
            <a:off x="6149540" y="11650"/>
            <a:ext cx="3569464" cy="3890238"/>
            <a:chOff x="1298179" y="-173310"/>
            <a:chExt cx="4367919" cy="4618590"/>
          </a:xfrm>
        </p:grpSpPr>
        <p:sp>
          <p:nvSpPr>
            <p:cNvPr id="187" name="Google Shape;187;p4"/>
            <p:cNvSpPr/>
            <p:nvPr/>
          </p:nvSpPr>
          <p:spPr>
            <a:xfrm>
              <a:off x="2920283" y="1867639"/>
              <a:ext cx="2282670" cy="22826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8828"/>
                  </a:moveTo>
                  <a:lnTo>
                    <a:pt x="94655" y="11399"/>
                  </a:lnTo>
                  <a:lnTo>
                    <a:pt x="102163" y="17746"/>
                  </a:lnTo>
                  <a:lnTo>
                    <a:pt x="95875" y="27872"/>
                  </a:lnTo>
                  <a:lnTo>
                    <a:pt x="95875" y="27872"/>
                  </a:lnTo>
                  <a:cubicBezTo>
                    <a:pt x="100207" y="32782"/>
                    <a:pt x="103501" y="38529"/>
                    <a:pt x="105555" y="44764"/>
                  </a:cubicBezTo>
                  <a:lnTo>
                    <a:pt x="117740" y="44839"/>
                  </a:lnTo>
                  <a:lnTo>
                    <a:pt x="119457" y="54647"/>
                  </a:lnTo>
                  <a:lnTo>
                    <a:pt x="107980" y="58620"/>
                  </a:lnTo>
                  <a:cubicBezTo>
                    <a:pt x="108167" y="65187"/>
                    <a:pt x="107023" y="71723"/>
                    <a:pt x="104618" y="77829"/>
                  </a:cubicBezTo>
                  <a:lnTo>
                    <a:pt x="114078" y="85281"/>
                  </a:lnTo>
                  <a:lnTo>
                    <a:pt x="109152" y="93877"/>
                  </a:lnTo>
                  <a:lnTo>
                    <a:pt x="97636" y="90014"/>
                  </a:lnTo>
                  <a:cubicBezTo>
                    <a:pt x="93588" y="95165"/>
                    <a:pt x="88542" y="99431"/>
                    <a:pt x="82804" y="102552"/>
                  </a:cubicBezTo>
                  <a:lnTo>
                    <a:pt x="85067" y="114168"/>
                  </a:lnTo>
                  <a:lnTo>
                    <a:pt x="75902" y="117529"/>
                  </a:lnTo>
                  <a:lnTo>
                    <a:pt x="69681" y="107364"/>
                  </a:lnTo>
                  <a:cubicBezTo>
                    <a:pt x="63294" y="108689"/>
                    <a:pt x="56706" y="108689"/>
                    <a:pt x="50319" y="107364"/>
                  </a:cubicBezTo>
                  <a:lnTo>
                    <a:pt x="44098" y="117529"/>
                  </a:lnTo>
                  <a:lnTo>
                    <a:pt x="34933" y="114168"/>
                  </a:lnTo>
                  <a:lnTo>
                    <a:pt x="37196" y="102552"/>
                  </a:lnTo>
                  <a:lnTo>
                    <a:pt x="37196" y="102552"/>
                  </a:lnTo>
                  <a:cubicBezTo>
                    <a:pt x="31458" y="99431"/>
                    <a:pt x="26412" y="95165"/>
                    <a:pt x="22364" y="90014"/>
                  </a:cubicBezTo>
                  <a:lnTo>
                    <a:pt x="10848" y="93877"/>
                  </a:lnTo>
                  <a:lnTo>
                    <a:pt x="5922" y="85281"/>
                  </a:lnTo>
                  <a:lnTo>
                    <a:pt x="15382" y="77829"/>
                  </a:lnTo>
                  <a:cubicBezTo>
                    <a:pt x="12977" y="71723"/>
                    <a:pt x="11833" y="65187"/>
                    <a:pt x="12020" y="58620"/>
                  </a:cubicBezTo>
                  <a:lnTo>
                    <a:pt x="543" y="54647"/>
                  </a:lnTo>
                  <a:lnTo>
                    <a:pt x="2260" y="44839"/>
                  </a:lnTo>
                  <a:lnTo>
                    <a:pt x="14445" y="44764"/>
                  </a:lnTo>
                  <a:lnTo>
                    <a:pt x="14445" y="44764"/>
                  </a:lnTo>
                  <a:cubicBezTo>
                    <a:pt x="16499" y="38529"/>
                    <a:pt x="19793" y="32782"/>
                    <a:pt x="24125" y="27872"/>
                  </a:cubicBezTo>
                  <a:lnTo>
                    <a:pt x="17837" y="17746"/>
                  </a:lnTo>
                  <a:lnTo>
                    <a:pt x="25345" y="11399"/>
                  </a:lnTo>
                  <a:lnTo>
                    <a:pt x="34823" y="18828"/>
                  </a:lnTo>
                  <a:lnTo>
                    <a:pt x="34823" y="18828"/>
                  </a:lnTo>
                  <a:cubicBezTo>
                    <a:pt x="40375" y="15382"/>
                    <a:pt x="46566" y="13112"/>
                    <a:pt x="53017" y="12157"/>
                  </a:cubicBezTo>
                  <a:lnTo>
                    <a:pt x="55133" y="514"/>
                  </a:lnTo>
                  <a:lnTo>
                    <a:pt x="64867" y="514"/>
                  </a:lnTo>
                  <a:lnTo>
                    <a:pt x="66983" y="12157"/>
                  </a:lnTo>
                  <a:lnTo>
                    <a:pt x="66983" y="12157"/>
                  </a:lnTo>
                  <a:cubicBezTo>
                    <a:pt x="73434" y="13112"/>
                    <a:pt x="79625" y="15382"/>
                    <a:pt x="85177" y="18828"/>
                  </a:cubicBezTo>
                  <a:close/>
                </a:path>
              </a:pathLst>
            </a:cu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3379201" y="2402344"/>
              <a:ext cx="1364834" cy="1173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réutiliser</a:t>
              </a: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476697" y="1328084"/>
              <a:ext cx="1775700" cy="166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253" y="30393"/>
                  </a:moveTo>
                  <a:lnTo>
                    <a:pt x="107192" y="24651"/>
                  </a:lnTo>
                  <a:lnTo>
                    <a:pt x="113866" y="36034"/>
                  </a:lnTo>
                  <a:lnTo>
                    <a:pt x="101166" y="49005"/>
                  </a:lnTo>
                  <a:cubicBezTo>
                    <a:pt x="103150" y="56205"/>
                    <a:pt x="103150" y="63795"/>
                    <a:pt x="101166" y="70995"/>
                  </a:cubicBezTo>
                  <a:lnTo>
                    <a:pt x="113866" y="83966"/>
                  </a:lnTo>
                  <a:lnTo>
                    <a:pt x="107192" y="95349"/>
                  </a:lnTo>
                  <a:lnTo>
                    <a:pt x="90253" y="89607"/>
                  </a:lnTo>
                  <a:lnTo>
                    <a:pt x="90253" y="89607"/>
                  </a:lnTo>
                  <a:cubicBezTo>
                    <a:pt x="84913" y="94898"/>
                    <a:pt x="78237" y="98693"/>
                    <a:pt x="70913" y="100602"/>
                  </a:cubicBezTo>
                  <a:lnTo>
                    <a:pt x="66835" y="118602"/>
                  </a:lnTo>
                  <a:lnTo>
                    <a:pt x="53165" y="118602"/>
                  </a:lnTo>
                  <a:lnTo>
                    <a:pt x="49087" y="100602"/>
                  </a:lnTo>
                  <a:cubicBezTo>
                    <a:pt x="41763" y="98693"/>
                    <a:pt x="35087" y="94898"/>
                    <a:pt x="29747" y="89607"/>
                  </a:cubicBezTo>
                  <a:lnTo>
                    <a:pt x="12808" y="95349"/>
                  </a:lnTo>
                  <a:lnTo>
                    <a:pt x="6134" y="83966"/>
                  </a:lnTo>
                  <a:lnTo>
                    <a:pt x="18834" y="70995"/>
                  </a:lnTo>
                  <a:cubicBezTo>
                    <a:pt x="16850" y="63795"/>
                    <a:pt x="16850" y="56205"/>
                    <a:pt x="18834" y="49005"/>
                  </a:cubicBezTo>
                  <a:lnTo>
                    <a:pt x="6134" y="36034"/>
                  </a:lnTo>
                  <a:lnTo>
                    <a:pt x="12808" y="24651"/>
                  </a:lnTo>
                  <a:lnTo>
                    <a:pt x="29747" y="30393"/>
                  </a:lnTo>
                  <a:lnTo>
                    <a:pt x="29747" y="30393"/>
                  </a:lnTo>
                  <a:cubicBezTo>
                    <a:pt x="35087" y="25102"/>
                    <a:pt x="41763" y="21307"/>
                    <a:pt x="49087" y="19398"/>
                  </a:cubicBezTo>
                  <a:lnTo>
                    <a:pt x="53165" y="1398"/>
                  </a:lnTo>
                  <a:lnTo>
                    <a:pt x="66835" y="1398"/>
                  </a:lnTo>
                  <a:lnTo>
                    <a:pt x="70913" y="19398"/>
                  </a:lnTo>
                  <a:lnTo>
                    <a:pt x="70913" y="19398"/>
                  </a:lnTo>
                  <a:cubicBezTo>
                    <a:pt x="78237" y="21307"/>
                    <a:pt x="84913" y="25102"/>
                    <a:pt x="90253" y="30393"/>
                  </a:cubicBezTo>
                  <a:close/>
                </a:path>
              </a:pathLst>
            </a:cu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1853683" y="1748570"/>
              <a:ext cx="980700" cy="8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apprendre</a:t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-899501">
              <a:off x="2519992" y="167551"/>
              <a:ext cx="1745408" cy="16265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344" y="30393"/>
                  </a:moveTo>
                  <a:lnTo>
                    <a:pt x="107132" y="24571"/>
                  </a:lnTo>
                  <a:lnTo>
                    <a:pt x="113838" y="35974"/>
                  </a:lnTo>
                  <a:lnTo>
                    <a:pt x="101289" y="49005"/>
                  </a:lnTo>
                  <a:lnTo>
                    <a:pt x="101289" y="49005"/>
                  </a:lnTo>
                  <a:cubicBezTo>
                    <a:pt x="103278" y="56205"/>
                    <a:pt x="103278" y="63795"/>
                    <a:pt x="101289" y="70995"/>
                  </a:cubicBezTo>
                  <a:lnTo>
                    <a:pt x="113838" y="84026"/>
                  </a:lnTo>
                  <a:lnTo>
                    <a:pt x="107132" y="95429"/>
                  </a:lnTo>
                  <a:lnTo>
                    <a:pt x="90344" y="89607"/>
                  </a:lnTo>
                  <a:cubicBezTo>
                    <a:pt x="84987" y="94898"/>
                    <a:pt x="78291" y="98693"/>
                    <a:pt x="70945" y="100602"/>
                  </a:cubicBezTo>
                  <a:lnTo>
                    <a:pt x="66898" y="118602"/>
                  </a:lnTo>
                  <a:lnTo>
                    <a:pt x="53102" y="118602"/>
                  </a:lnTo>
                  <a:lnTo>
                    <a:pt x="49055" y="100602"/>
                  </a:lnTo>
                  <a:cubicBezTo>
                    <a:pt x="41709" y="98693"/>
                    <a:pt x="35013" y="94898"/>
                    <a:pt x="29656" y="89607"/>
                  </a:cubicBezTo>
                  <a:lnTo>
                    <a:pt x="12868" y="95429"/>
                  </a:lnTo>
                  <a:lnTo>
                    <a:pt x="6162" y="84026"/>
                  </a:lnTo>
                  <a:lnTo>
                    <a:pt x="18711" y="70995"/>
                  </a:lnTo>
                  <a:cubicBezTo>
                    <a:pt x="16722" y="63795"/>
                    <a:pt x="16722" y="56205"/>
                    <a:pt x="18711" y="49005"/>
                  </a:cubicBezTo>
                  <a:lnTo>
                    <a:pt x="6162" y="35974"/>
                  </a:lnTo>
                  <a:lnTo>
                    <a:pt x="12868" y="24571"/>
                  </a:lnTo>
                  <a:lnTo>
                    <a:pt x="29656" y="30393"/>
                  </a:lnTo>
                  <a:lnTo>
                    <a:pt x="29656" y="30393"/>
                  </a:lnTo>
                  <a:cubicBezTo>
                    <a:pt x="35013" y="25102"/>
                    <a:pt x="41709" y="21307"/>
                    <a:pt x="49055" y="19398"/>
                  </a:cubicBezTo>
                  <a:lnTo>
                    <a:pt x="53102" y="1398"/>
                  </a:lnTo>
                  <a:lnTo>
                    <a:pt x="66898" y="1398"/>
                  </a:lnTo>
                  <a:lnTo>
                    <a:pt x="70945" y="19398"/>
                  </a:lnTo>
                  <a:lnTo>
                    <a:pt x="70945" y="19398"/>
                  </a:lnTo>
                  <a:cubicBezTo>
                    <a:pt x="78291" y="21307"/>
                    <a:pt x="84987" y="25102"/>
                    <a:pt x="90344" y="30393"/>
                  </a:cubicBezTo>
                  <a:close/>
                </a:path>
              </a:pathLst>
            </a:cu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2878770" y="539529"/>
              <a:ext cx="1089300" cy="9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Trebuchet MS"/>
                <a:buNone/>
              </a:pPr>
              <a:r>
                <a:rPr lang="fr-FR" sz="1200" b="0" i="0" u="none" strike="noStrike" cap="none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comprendre</a:t>
              </a: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744280" y="1523462"/>
              <a:ext cx="2921818" cy="292181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322" y="3927"/>
                  </a:moveTo>
                  <a:lnTo>
                    <a:pt x="54322" y="3927"/>
                  </a:lnTo>
                  <a:cubicBezTo>
                    <a:pt x="77321" y="1589"/>
                    <a:pt x="99405" y="13587"/>
                    <a:pt x="109997" y="34175"/>
                  </a:cubicBezTo>
                  <a:cubicBezTo>
                    <a:pt x="120589" y="54762"/>
                    <a:pt x="117532" y="79747"/>
                    <a:pt x="102291" y="97161"/>
                  </a:cubicBezTo>
                  <a:lnTo>
                    <a:pt x="104840" y="99805"/>
                  </a:lnTo>
                  <a:lnTo>
                    <a:pt x="97165" y="98537"/>
                  </a:lnTo>
                  <a:lnTo>
                    <a:pt x="95872" y="90506"/>
                  </a:lnTo>
                  <a:lnTo>
                    <a:pt x="98420" y="93148"/>
                  </a:lnTo>
                  <a:lnTo>
                    <a:pt x="98420" y="93148"/>
                  </a:lnTo>
                  <a:cubicBezTo>
                    <a:pt x="111905" y="77345"/>
                    <a:pt x="114459" y="54878"/>
                    <a:pt x="104868" y="36423"/>
                  </a:cubicBezTo>
                  <a:cubicBezTo>
                    <a:pt x="95276" y="17968"/>
                    <a:pt x="75474" y="7248"/>
                    <a:pt x="54872" y="9357"/>
                  </a:cubicBezTo>
                  <a:close/>
                </a:path>
              </a:pathLst>
            </a:custGeom>
            <a:solidFill>
              <a:srgbClr val="B3E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298179" y="960965"/>
              <a:ext cx="2122883" cy="21228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34" y="9525"/>
                  </a:moveTo>
                  <a:lnTo>
                    <a:pt x="41223" y="16456"/>
                  </a:lnTo>
                  <a:cubicBezTo>
                    <a:pt x="22811" y="24526"/>
                    <a:pt x="11497" y="43476"/>
                    <a:pt x="13043" y="63656"/>
                  </a:cubicBezTo>
                  <a:lnTo>
                    <a:pt x="18050" y="62593"/>
                  </a:lnTo>
                  <a:lnTo>
                    <a:pt x="10133" y="70591"/>
                  </a:lnTo>
                  <a:lnTo>
                    <a:pt x="403" y="66341"/>
                  </a:lnTo>
                  <a:lnTo>
                    <a:pt x="5414" y="65276"/>
                  </a:lnTo>
                  <a:cubicBezTo>
                    <a:pt x="3131" y="41520"/>
                    <a:pt x="16389" y="18998"/>
                    <a:pt x="38234" y="9525"/>
                  </a:cubicBezTo>
                  <a:close/>
                </a:path>
              </a:pathLst>
            </a:custGeom>
            <a:solidFill>
              <a:srgbClr val="B3E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145777" y="-173310"/>
              <a:ext cx="2288895" cy="228889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73" y="64542"/>
                  </a:moveTo>
                  <a:cubicBezTo>
                    <a:pt x="3741" y="49545"/>
                    <a:pt x="8653" y="34692"/>
                    <a:pt x="18575" y="23402"/>
                  </a:cubicBezTo>
                  <a:lnTo>
                    <a:pt x="15426" y="19953"/>
                  </a:lnTo>
                  <a:lnTo>
                    <a:pt x="25102" y="21776"/>
                  </a:lnTo>
                  <a:lnTo>
                    <a:pt x="26535" y="32121"/>
                  </a:lnTo>
                  <a:lnTo>
                    <a:pt x="23390" y="28676"/>
                  </a:lnTo>
                  <a:cubicBezTo>
                    <a:pt x="15138" y="38463"/>
                    <a:pt x="11087" y="51153"/>
                    <a:pt x="12128" y="63952"/>
                  </a:cubicBezTo>
                  <a:close/>
                </a:path>
              </a:pathLst>
            </a:custGeom>
            <a:solidFill>
              <a:srgbClr val="B3E2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6" name="Google Shape;19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1200" y="3576950"/>
            <a:ext cx="4275850" cy="31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334225" y="1402663"/>
            <a:ext cx="466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Les enfants </a:t>
            </a: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qui rencontrent des</a:t>
            </a: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difficultés scolaires </a:t>
            </a: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fr-FR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cycle 2</a:t>
            </a:r>
            <a:r>
              <a:rPr lang="fr-FR" sz="1800"/>
              <a:t> </a:t>
            </a: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prioritairement) pour :</a:t>
            </a:r>
            <a:endParaRPr sz="1800"/>
          </a:p>
        </p:txBody>
      </p:sp>
      <p:grpSp>
        <p:nvGrpSpPr>
          <p:cNvPr id="198" name="Google Shape;198;p4"/>
          <p:cNvGrpSpPr/>
          <p:nvPr/>
        </p:nvGrpSpPr>
        <p:grpSpPr>
          <a:xfrm>
            <a:off x="410052" y="2638715"/>
            <a:ext cx="3646391" cy="3444509"/>
            <a:chOff x="129584" y="0"/>
            <a:chExt cx="3646391" cy="3444509"/>
          </a:xfrm>
        </p:grpSpPr>
        <p:sp>
          <p:nvSpPr>
            <p:cNvPr id="199" name="Google Shape;199;p4"/>
            <p:cNvSpPr/>
            <p:nvPr/>
          </p:nvSpPr>
          <p:spPr>
            <a:xfrm>
              <a:off x="129584" y="1534"/>
              <a:ext cx="1721482" cy="1032889"/>
            </a:xfrm>
            <a:prstGeom prst="rect">
              <a:avLst/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129584" y="1534"/>
              <a:ext cx="1721482" cy="1032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rebuchet MS"/>
                <a:buNone/>
              </a:pPr>
              <a:r>
                <a:rPr lang="fr-FR" sz="3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lire</a:t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054493" y="0"/>
              <a:ext cx="1721482" cy="1032889"/>
            </a:xfrm>
            <a:prstGeom prst="rect">
              <a:avLst/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2023168" y="22913"/>
              <a:ext cx="17214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rebuchet MS"/>
                <a:buNone/>
              </a:pPr>
              <a:r>
                <a:rPr lang="fr-FR" sz="3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dire</a:t>
              </a: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29584" y="1206571"/>
              <a:ext cx="1721482" cy="1032889"/>
            </a:xfrm>
            <a:prstGeom prst="rect">
              <a:avLst/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129584" y="1206571"/>
              <a:ext cx="1721482" cy="1032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rebuchet MS"/>
                <a:buNone/>
              </a:pPr>
              <a:r>
                <a:rPr lang="fr-FR" sz="3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écrire</a:t>
              </a: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023214" y="1206571"/>
              <a:ext cx="1721482" cy="1032889"/>
            </a:xfrm>
            <a:prstGeom prst="rect">
              <a:avLst/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2023214" y="1206571"/>
              <a:ext cx="17214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rebuchet MS"/>
                <a:buNone/>
              </a:pPr>
              <a:r>
                <a:rPr lang="fr-FR" sz="3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compter</a:t>
              </a: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076399" y="2411609"/>
              <a:ext cx="1721400" cy="1032900"/>
            </a:xfrm>
            <a:prstGeom prst="rect">
              <a:avLst/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1076399" y="2411609"/>
              <a:ext cx="1721400" cy="10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Trebuchet MS"/>
                <a:buNone/>
              </a:pPr>
              <a:r>
                <a:rPr lang="fr-FR" sz="30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faire des liens 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>
            <a:spLocks noGrp="1"/>
          </p:cNvSpPr>
          <p:nvPr>
            <p:ph type="ctrTitle"/>
          </p:nvPr>
        </p:nvSpPr>
        <p:spPr>
          <a:xfrm>
            <a:off x="1005395" y="42621"/>
            <a:ext cx="7673801" cy="108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fr-FR" sz="4800"/>
              <a:t>Comment ça fonctionne ?</a:t>
            </a:r>
            <a:endParaRPr/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9447" y="3506152"/>
            <a:ext cx="3461557" cy="21602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5"/>
          <p:cNvGrpSpPr/>
          <p:nvPr/>
        </p:nvGrpSpPr>
        <p:grpSpPr>
          <a:xfrm>
            <a:off x="5853400" y="1309743"/>
            <a:ext cx="5913638" cy="2320137"/>
            <a:chOff x="0" y="480234"/>
            <a:chExt cx="5617591" cy="1805835"/>
          </a:xfrm>
        </p:grpSpPr>
        <p:sp>
          <p:nvSpPr>
            <p:cNvPr id="216" name="Google Shape;216;p5"/>
            <p:cNvSpPr/>
            <p:nvPr/>
          </p:nvSpPr>
          <p:spPr>
            <a:xfrm>
              <a:off x="0" y="480234"/>
              <a:ext cx="5617591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5ECB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96149" y="633115"/>
              <a:ext cx="4453187" cy="455437"/>
            </a:xfrm>
            <a:prstGeom prst="roundRect">
              <a:avLst>
                <a:gd name="adj" fmla="val 16667"/>
              </a:avLst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218382" y="655348"/>
              <a:ext cx="4408800" cy="41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25" tIns="0" rIns="1486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fr-FR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en tout petit groupe dans le local R.A.</a:t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0" y="1530069"/>
              <a:ext cx="5617591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9050" cap="rnd" cmpd="sng">
              <a:solidFill>
                <a:srgbClr val="5ECB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224414" y="1630226"/>
              <a:ext cx="4072736" cy="510327"/>
            </a:xfrm>
            <a:prstGeom prst="roundRect">
              <a:avLst>
                <a:gd name="adj" fmla="val 16667"/>
              </a:avLst>
            </a:prstGeom>
            <a:solidFill>
              <a:srgbClr val="5ECBE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249326" y="1655138"/>
              <a:ext cx="4022912" cy="460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625" tIns="0" rIns="1486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rebuchet MS"/>
                <a:buNone/>
              </a:pPr>
              <a:r>
                <a:rPr lang="fr-FR" sz="1800">
                  <a:solidFill>
                    <a:schemeClr val="lt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dans la classe en co-intervention</a:t>
              </a:r>
              <a:endParaRPr/>
            </a:p>
          </p:txBody>
        </p:sp>
      </p:grpSp>
      <p:sp>
        <p:nvSpPr>
          <p:cNvPr id="222" name="Google Shape;222;p5"/>
          <p:cNvSpPr/>
          <p:nvPr/>
        </p:nvSpPr>
        <p:spPr>
          <a:xfrm rot="4648272">
            <a:off x="3672760" y="5123514"/>
            <a:ext cx="193610" cy="63279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3" name="Google Shape;22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56848">
            <a:off x="6480688" y="5511215"/>
            <a:ext cx="450007" cy="48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492487">
            <a:off x="7684430" y="4475374"/>
            <a:ext cx="458195" cy="489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5"/>
          <p:cNvSpPr txBox="1"/>
          <p:nvPr/>
        </p:nvSpPr>
        <p:spPr>
          <a:xfrm>
            <a:off x="588200" y="5460050"/>
            <a:ext cx="2491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Je suis conscient de mes difficultés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5"/>
          <p:cNvSpPr txBox="1"/>
          <p:nvPr/>
        </p:nvSpPr>
        <p:spPr>
          <a:xfrm>
            <a:off x="8245375" y="4392250"/>
            <a:ext cx="3521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Je sais pourquoi je viens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Je sais à quoi ça va me servir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5"/>
          <p:cNvSpPr txBox="1"/>
          <p:nvPr/>
        </p:nvSpPr>
        <p:spPr>
          <a:xfrm>
            <a:off x="5533325" y="6057025"/>
            <a:ext cx="4922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J’ai envie de m’investir pour réussir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Trebuchet MS"/>
                <a:ea typeface="Trebuchet MS"/>
                <a:cs typeface="Trebuchet MS"/>
                <a:sym typeface="Trebuchet MS"/>
              </a:rPr>
              <a:t>Je m’implique vraiment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588200" y="1376950"/>
            <a:ext cx="286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106950" y="1309750"/>
            <a:ext cx="5277600" cy="3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latin typeface="Trebuchet MS"/>
                <a:ea typeface="Trebuchet MS"/>
                <a:cs typeface="Trebuchet MS"/>
                <a:sym typeface="Trebuchet MS"/>
              </a:rPr>
              <a:t>➯</a:t>
            </a:r>
            <a:r>
              <a:rPr lang="fr-FR" sz="500" i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700" b="1" i="1">
                <a:latin typeface="Trebuchet MS"/>
                <a:ea typeface="Trebuchet MS"/>
                <a:cs typeface="Trebuchet MS"/>
                <a:sym typeface="Trebuchet MS"/>
              </a:rPr>
              <a:t>intervention à la demande de l’enseignant de      la classe</a:t>
            </a:r>
            <a:endParaRPr sz="1700" b="1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➯</a:t>
            </a:r>
            <a:r>
              <a:rPr lang="fr-FR" sz="1700" b="1" i="1">
                <a:latin typeface="Trebuchet MS"/>
                <a:ea typeface="Trebuchet MS"/>
                <a:cs typeface="Trebuchet MS"/>
                <a:sym typeface="Trebuchet MS"/>
              </a:rPr>
              <a:t> demande validée par le conseil de cycle</a:t>
            </a:r>
            <a:endParaRPr sz="1700" b="1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➯</a:t>
            </a:r>
            <a:r>
              <a:rPr lang="fr-FR" sz="1700" b="1" i="1">
                <a:latin typeface="Trebuchet MS"/>
                <a:ea typeface="Trebuchet MS"/>
                <a:cs typeface="Trebuchet MS"/>
                <a:sym typeface="Trebuchet MS"/>
              </a:rPr>
              <a:t>élaboration du PAS Projet d’Aide Spécialisée</a:t>
            </a:r>
            <a:endParaRPr sz="1700" b="1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➯</a:t>
            </a:r>
            <a:r>
              <a:rPr lang="fr-FR" sz="17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envoi de la proposition de suivi aux parents</a:t>
            </a:r>
            <a:endParaRPr sz="17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➯</a:t>
            </a:r>
            <a:r>
              <a:rPr lang="fr-FR" sz="17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  <a:r>
              <a:rPr lang="fr-FR" sz="2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7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séances de 45 min 2 fois par semaine</a:t>
            </a:r>
            <a:endParaRPr sz="17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(l’enseignant s’engage à ne pas voir de notions nouvelles)</a:t>
            </a:r>
            <a:endParaRPr sz="17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➯ </a:t>
            </a:r>
            <a:r>
              <a:rPr lang="fr-FR" sz="17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bilan envoyé aux parents</a:t>
            </a:r>
            <a:endParaRPr sz="1200" b="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26" grpId="0"/>
      <p:bldP spid="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"/>
          <p:cNvSpPr txBox="1">
            <a:spLocks noGrp="1"/>
          </p:cNvSpPr>
          <p:nvPr>
            <p:ph type="title"/>
          </p:nvPr>
        </p:nvSpPr>
        <p:spPr>
          <a:xfrm>
            <a:off x="544308" y="395125"/>
            <a:ext cx="82743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Les        de la réussite :</a:t>
            </a:r>
            <a:endParaRPr/>
          </a:p>
        </p:txBody>
      </p:sp>
      <p:pic>
        <p:nvPicPr>
          <p:cNvPr id="235" name="Google Shape;235;p6" descr="clé à molette — Wiktionnai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88112">
            <a:off x="1324881" y="279655"/>
            <a:ext cx="834591" cy="83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7500" y="2812038"/>
            <a:ext cx="2055097" cy="168911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"/>
          <p:cNvSpPr/>
          <p:nvPr/>
        </p:nvSpPr>
        <p:spPr>
          <a:xfrm rot="-2594238">
            <a:off x="7567822" y="2473944"/>
            <a:ext cx="599981" cy="5675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8" name="Google Shape;238;p6" descr="Boîte à outils - Une année à la maternel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0493" y="5030235"/>
            <a:ext cx="1156317" cy="9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1354315" y="4501151"/>
            <a:ext cx="289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choisir le bon outil</a:t>
            </a:r>
            <a:endParaRPr sz="2000" dirty="0"/>
          </a:p>
        </p:txBody>
      </p:sp>
      <p:sp>
        <p:nvSpPr>
          <p:cNvPr id="240" name="Google Shape;240;p6"/>
          <p:cNvSpPr txBox="1"/>
          <p:nvPr/>
        </p:nvSpPr>
        <p:spPr>
          <a:xfrm>
            <a:off x="8374295" y="3777563"/>
            <a:ext cx="2590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 sentir en confiance</a:t>
            </a:r>
            <a:endParaRPr sz="2000" dirty="0"/>
          </a:p>
        </p:txBody>
      </p:sp>
      <p:pic>
        <p:nvPicPr>
          <p:cNvPr id="241" name="Google Shape;2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97776" y="4765568"/>
            <a:ext cx="791372" cy="1105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335027">
            <a:off x="7564288" y="3713252"/>
            <a:ext cx="560881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9264" y="5858543"/>
            <a:ext cx="994708" cy="77971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6"/>
          <p:cNvSpPr txBox="1"/>
          <p:nvPr/>
        </p:nvSpPr>
        <p:spPr>
          <a:xfrm>
            <a:off x="5730850" y="5409225"/>
            <a:ext cx="205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être curieux</a:t>
            </a:r>
            <a:endParaRPr sz="2000" dirty="0"/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910114">
            <a:off x="6225776" y="4637009"/>
            <a:ext cx="786452" cy="78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290066">
            <a:off x="5119952" y="2396981"/>
            <a:ext cx="896190" cy="8961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 txBox="1"/>
          <p:nvPr/>
        </p:nvSpPr>
        <p:spPr>
          <a:xfrm>
            <a:off x="6619002" y="674255"/>
            <a:ext cx="4761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avoir envie de dépasser sa difficulté</a:t>
            </a:r>
            <a:endParaRPr sz="2000" dirty="0"/>
          </a:p>
        </p:txBody>
      </p:sp>
      <p:sp>
        <p:nvSpPr>
          <p:cNvPr id="248" name="Google Shape;248;p6"/>
          <p:cNvSpPr txBox="1"/>
          <p:nvPr/>
        </p:nvSpPr>
        <p:spPr>
          <a:xfrm>
            <a:off x="422665" y="1839882"/>
            <a:ext cx="476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réinvestir la démarche en classe </a:t>
            </a:r>
            <a:endParaRPr sz="2000" dirty="0"/>
          </a:p>
        </p:txBody>
      </p:sp>
      <p:pic>
        <p:nvPicPr>
          <p:cNvPr id="249" name="Google Shape;249;p6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8234585" y="1277645"/>
            <a:ext cx="1821863" cy="1417000"/>
          </a:xfrm>
          <a:prstGeom prst="rect">
            <a:avLst/>
          </a:prstGeom>
        </p:spPr>
      </p:pic>
      <p:pic>
        <p:nvPicPr>
          <p:cNvPr id="250" name="Google Shape;250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3147313">
            <a:off x="4654402" y="3957819"/>
            <a:ext cx="896190" cy="89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92397" y="2488646"/>
            <a:ext cx="1633957" cy="14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244" grpId="0"/>
      <p:bldP spid="247" grpId="0"/>
      <p:bldP spid="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8dd09edc5_0_2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700"/>
              <a:t>Un travail d’équipe</a:t>
            </a:r>
            <a:endParaRPr sz="4700"/>
          </a:p>
        </p:txBody>
      </p:sp>
      <p:sp>
        <p:nvSpPr>
          <p:cNvPr id="257" name="Google Shape;257;ge8dd09edc5_0_215"/>
          <p:cNvSpPr txBox="1">
            <a:spLocks noGrp="1"/>
          </p:cNvSpPr>
          <p:nvPr>
            <p:ph type="body" idx="1"/>
          </p:nvPr>
        </p:nvSpPr>
        <p:spPr>
          <a:xfrm>
            <a:off x="677325" y="2540001"/>
            <a:ext cx="4133400" cy="350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/>
              <a:t>Ne pas avoir peur de sauter dans le bain des apprentissages !</a:t>
            </a:r>
            <a:endParaRPr/>
          </a:p>
        </p:txBody>
      </p:sp>
      <p:pic>
        <p:nvPicPr>
          <p:cNvPr id="258" name="Google Shape;258;ge8dd09edc5_0_215"/>
          <p:cNvPicPr preferRelativeResize="0"/>
          <p:nvPr/>
        </p:nvPicPr>
        <p:blipFill rotWithShape="1">
          <a:blip r:embed="rId3">
            <a:alphaModFix/>
          </a:blip>
          <a:srcRect l="-4410" t="7850" r="4410" b="-7850"/>
          <a:stretch/>
        </p:blipFill>
        <p:spPr>
          <a:xfrm>
            <a:off x="481175" y="3368125"/>
            <a:ext cx="4133474" cy="2748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ge8dd09edc5_0_215"/>
          <p:cNvGrpSpPr/>
          <p:nvPr/>
        </p:nvGrpSpPr>
        <p:grpSpPr>
          <a:xfrm>
            <a:off x="4810731" y="1041931"/>
            <a:ext cx="5381985" cy="5255436"/>
            <a:chOff x="2256567" y="677103"/>
            <a:chExt cx="4036590" cy="3941676"/>
          </a:xfrm>
        </p:grpSpPr>
        <p:sp>
          <p:nvSpPr>
            <p:cNvPr id="260" name="Google Shape;260;ge8dd09edc5_0_215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ge8dd09edc5_0_21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ge8dd09edc5_0_21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ge8dd09edc5_0_21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ge8dd09edc5_0_21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ge8dd09edc5_0_21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D686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ge8dd09edc5_0_215"/>
          <p:cNvGrpSpPr/>
          <p:nvPr/>
        </p:nvGrpSpPr>
        <p:grpSpPr>
          <a:xfrm>
            <a:off x="7600494" y="2540010"/>
            <a:ext cx="3253519" cy="3253519"/>
            <a:chOff x="4447194" y="1815766"/>
            <a:chExt cx="2440200" cy="2440200"/>
          </a:xfrm>
        </p:grpSpPr>
        <p:sp>
          <p:nvSpPr>
            <p:cNvPr id="267" name="Google Shape;267;ge8dd09edc5_0_21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ge8dd09edc5_0_21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élève</a:t>
              </a:r>
              <a:endParaRPr sz="3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" name="Google Shape;269;ge8dd09edc5_0_215"/>
          <p:cNvGrpSpPr/>
          <p:nvPr/>
        </p:nvGrpSpPr>
        <p:grpSpPr>
          <a:xfrm>
            <a:off x="6587173" y="1684405"/>
            <a:ext cx="2155633" cy="2251455"/>
            <a:chOff x="3490737" y="1374053"/>
            <a:chExt cx="1423800" cy="1423800"/>
          </a:xfrm>
        </p:grpSpPr>
        <p:sp>
          <p:nvSpPr>
            <p:cNvPr id="270" name="Google Shape;270;ge8dd09edc5_0_21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ge8dd09edc5_0_215"/>
            <p:cNvSpPr txBox="1"/>
            <p:nvPr/>
          </p:nvSpPr>
          <p:spPr>
            <a:xfrm>
              <a:off x="3598978" y="1613600"/>
              <a:ext cx="12363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équipe enseignante</a:t>
              </a:r>
              <a:endParaRPr sz="2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2" name="Google Shape;272;ge8dd09edc5_0_215"/>
          <p:cNvGrpSpPr/>
          <p:nvPr/>
        </p:nvGrpSpPr>
        <p:grpSpPr>
          <a:xfrm>
            <a:off x="6015908" y="4042944"/>
            <a:ext cx="1998350" cy="1998350"/>
            <a:chOff x="644203" y="3718814"/>
            <a:chExt cx="1498800" cy="1498800"/>
          </a:xfrm>
        </p:grpSpPr>
        <p:sp>
          <p:nvSpPr>
            <p:cNvPr id="273" name="Google Shape;273;ge8dd09edc5_0_215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ge8dd09edc5_0_215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parents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5" name="Google Shape;275;ge8dd09edc5_0_215"/>
          <p:cNvGrpSpPr/>
          <p:nvPr/>
        </p:nvGrpSpPr>
        <p:grpSpPr>
          <a:xfrm>
            <a:off x="8949058" y="540869"/>
            <a:ext cx="1998350" cy="1998350"/>
            <a:chOff x="644278" y="3995871"/>
            <a:chExt cx="1498800" cy="1498800"/>
          </a:xfrm>
        </p:grpSpPr>
        <p:sp>
          <p:nvSpPr>
            <p:cNvPr id="276" name="Google Shape;276;ge8dd09edc5_0_215"/>
            <p:cNvSpPr/>
            <p:nvPr/>
          </p:nvSpPr>
          <p:spPr>
            <a:xfrm>
              <a:off x="644278" y="3995871"/>
              <a:ext cx="1498800" cy="14988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ge8dd09edc5_0_215"/>
            <p:cNvSpPr txBox="1"/>
            <p:nvPr/>
          </p:nvSpPr>
          <p:spPr>
            <a:xfrm>
              <a:off x="690229" y="3995875"/>
              <a:ext cx="1382700" cy="12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partenaires extérieurs</a:t>
              </a:r>
              <a:endParaRPr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Grand écran</PresentationFormat>
  <Paragraphs>75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Roboto</vt:lpstr>
      <vt:lpstr>Noto Sans Symbols</vt:lpstr>
      <vt:lpstr>Arial</vt:lpstr>
      <vt:lpstr>Trebuchet MS</vt:lpstr>
      <vt:lpstr>Facette</vt:lpstr>
      <vt:lpstr>     Enseignement Spécialisé  </vt:lpstr>
      <vt:lpstr>Céline JADAUD</vt:lpstr>
      <vt:lpstr>Le réseau d’écoles</vt:lpstr>
      <vt:lpstr>Les 3 missions de l’enseignant spécialisé</vt:lpstr>
      <vt:lpstr>Qui est concerné ?</vt:lpstr>
      <vt:lpstr>Comment ça fonctionne ?</vt:lpstr>
      <vt:lpstr>Les        de la réussite :</vt:lpstr>
      <vt:lpstr>Un travail d’équipe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Enseignement Spécialisé</dc:title>
  <dc:creator>céline jadaud</dc:creator>
  <cp:lastModifiedBy>celine jadaud</cp:lastModifiedBy>
  <cp:revision>1</cp:revision>
  <dcterms:created xsi:type="dcterms:W3CDTF">2021-07-09T16:06:36Z</dcterms:created>
  <dcterms:modified xsi:type="dcterms:W3CDTF">2021-08-24T09:33:37Z</dcterms:modified>
</cp:coreProperties>
</file>